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1" r:id="rId3"/>
    <p:sldId id="262" r:id="rId4"/>
    <p:sldId id="266" r:id="rId5"/>
    <p:sldId id="264" r:id="rId6"/>
    <p:sldId id="267" r:id="rId7"/>
    <p:sldId id="268" r:id="rId8"/>
    <p:sldId id="284" r:id="rId9"/>
    <p:sldId id="285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9" r:id="rId23"/>
    <p:sldId id="282" r:id="rId24"/>
    <p:sldId id="288" r:id="rId25"/>
    <p:sldId id="283" r:id="rId26"/>
  </p:sldIdLst>
  <p:sldSz cx="27432000" cy="6858000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3" autoAdjust="0"/>
    <p:restoredTop sz="99413" autoAdjust="0"/>
  </p:normalViewPr>
  <p:slideViewPr>
    <p:cSldViewPr>
      <p:cViewPr>
        <p:scale>
          <a:sx n="50" d="100"/>
          <a:sy n="50" d="100"/>
        </p:scale>
        <p:origin x="1758" y="-132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6F23D-841F-44BF-AA8E-4FB13D70388B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3D7FAB-7512-48DF-A8CA-0B6F5B5D0EB1}">
      <dgm:prSet phldrT="[Text]"/>
      <dgm:spPr/>
      <dgm:t>
        <a:bodyPr/>
        <a:lstStyle/>
        <a:p>
          <a:r>
            <a:rPr lang="en-US" dirty="0" smtClean="0"/>
            <a:t>Owner/</a:t>
          </a:r>
        </a:p>
        <a:p>
          <a:r>
            <a:rPr lang="en-US" dirty="0" smtClean="0"/>
            <a:t>Arch/</a:t>
          </a:r>
        </a:p>
        <a:p>
          <a:r>
            <a:rPr lang="en-US" dirty="0" smtClean="0"/>
            <a:t>CM</a:t>
          </a:r>
          <a:endParaRPr lang="en-US" dirty="0"/>
        </a:p>
      </dgm:t>
    </dgm:pt>
    <dgm:pt modelId="{CB4AAC71-696F-47C6-A900-76D2D6940321}" type="parTrans" cxnId="{CEB9FECB-AF2A-421D-8856-F2154597098C}">
      <dgm:prSet/>
      <dgm:spPr/>
      <dgm:t>
        <a:bodyPr/>
        <a:lstStyle/>
        <a:p>
          <a:endParaRPr lang="en-US"/>
        </a:p>
      </dgm:t>
    </dgm:pt>
    <dgm:pt modelId="{C8EFE06E-63BD-43F1-98AA-69592524F062}" type="sibTrans" cxnId="{CEB9FECB-AF2A-421D-8856-F2154597098C}">
      <dgm:prSet/>
      <dgm:spPr/>
      <dgm:t>
        <a:bodyPr/>
        <a:lstStyle/>
        <a:p>
          <a:endParaRPr lang="en-US"/>
        </a:p>
      </dgm:t>
    </dgm:pt>
    <dgm:pt modelId="{6E8EB0AB-73B8-484D-9157-7D83F1B054AB}">
      <dgm:prSet phldrT="[Text]"/>
      <dgm:spPr/>
      <dgm:t>
        <a:bodyPr/>
        <a:lstStyle/>
        <a:p>
          <a:r>
            <a:rPr lang="en-US" dirty="0" smtClean="0"/>
            <a:t>Subcontractor I</a:t>
          </a:r>
          <a:endParaRPr lang="en-US" dirty="0"/>
        </a:p>
      </dgm:t>
    </dgm:pt>
    <dgm:pt modelId="{D7F1C891-F870-4BF2-9FF6-2B52ABA325BF}" type="parTrans" cxnId="{2D8F8547-E9F4-47FA-821C-0380784987EF}">
      <dgm:prSet/>
      <dgm:spPr/>
      <dgm:t>
        <a:bodyPr/>
        <a:lstStyle/>
        <a:p>
          <a:endParaRPr lang="en-US"/>
        </a:p>
      </dgm:t>
    </dgm:pt>
    <dgm:pt modelId="{11190559-FA17-4CF0-86BC-D75F490FD9E5}" type="sibTrans" cxnId="{2D8F8547-E9F4-47FA-821C-0380784987EF}">
      <dgm:prSet/>
      <dgm:spPr/>
      <dgm:t>
        <a:bodyPr/>
        <a:lstStyle/>
        <a:p>
          <a:endParaRPr lang="en-US"/>
        </a:p>
      </dgm:t>
    </dgm:pt>
    <dgm:pt modelId="{3F47567B-C5D1-4755-A2F9-2549EB290826}">
      <dgm:prSet phldrT="[Text]"/>
      <dgm:spPr/>
      <dgm:t>
        <a:bodyPr/>
        <a:lstStyle/>
        <a:p>
          <a:r>
            <a:rPr lang="en-US" dirty="0" smtClean="0"/>
            <a:t>Engineer II</a:t>
          </a:r>
          <a:endParaRPr lang="en-US" dirty="0"/>
        </a:p>
      </dgm:t>
    </dgm:pt>
    <dgm:pt modelId="{6583A837-BE18-4589-BD64-77C6E517D5E5}" type="parTrans" cxnId="{29D8AC3F-277A-4503-8357-46FFCDA23FBB}">
      <dgm:prSet/>
      <dgm:spPr/>
      <dgm:t>
        <a:bodyPr/>
        <a:lstStyle/>
        <a:p>
          <a:endParaRPr lang="en-US"/>
        </a:p>
      </dgm:t>
    </dgm:pt>
    <dgm:pt modelId="{D6785712-0585-48F7-9FE2-2549592A96F7}" type="sibTrans" cxnId="{29D8AC3F-277A-4503-8357-46FFCDA23FBB}">
      <dgm:prSet/>
      <dgm:spPr/>
      <dgm:t>
        <a:bodyPr/>
        <a:lstStyle/>
        <a:p>
          <a:endParaRPr lang="en-US"/>
        </a:p>
      </dgm:t>
    </dgm:pt>
    <dgm:pt modelId="{BD8A391C-1097-4471-9C67-DF5DE620A6E8}">
      <dgm:prSet phldrT="[Text]"/>
      <dgm:spPr/>
      <dgm:t>
        <a:bodyPr/>
        <a:lstStyle/>
        <a:p>
          <a:r>
            <a:rPr lang="en-US" dirty="0" smtClean="0"/>
            <a:t>Subcontractor II</a:t>
          </a:r>
          <a:endParaRPr lang="en-US" dirty="0"/>
        </a:p>
      </dgm:t>
    </dgm:pt>
    <dgm:pt modelId="{EA16214E-A1DC-4E58-A4A5-BD678969F0CA}" type="parTrans" cxnId="{5D33CBA7-17CE-43F4-AF22-B3D49B45844C}">
      <dgm:prSet/>
      <dgm:spPr/>
      <dgm:t>
        <a:bodyPr/>
        <a:lstStyle/>
        <a:p>
          <a:endParaRPr lang="en-US"/>
        </a:p>
      </dgm:t>
    </dgm:pt>
    <dgm:pt modelId="{A43F787E-72E5-4AB5-A6C7-BB726738995E}" type="sibTrans" cxnId="{5D33CBA7-17CE-43F4-AF22-B3D49B45844C}">
      <dgm:prSet/>
      <dgm:spPr/>
      <dgm:t>
        <a:bodyPr/>
        <a:lstStyle/>
        <a:p>
          <a:endParaRPr lang="en-US"/>
        </a:p>
      </dgm:t>
    </dgm:pt>
    <dgm:pt modelId="{E745F72D-9DE8-4C8E-8CCC-CBCE25CEB5D7}">
      <dgm:prSet phldrT="[Text]"/>
      <dgm:spPr/>
      <dgm:t>
        <a:bodyPr/>
        <a:lstStyle/>
        <a:p>
          <a:r>
            <a:rPr lang="en-US" dirty="0" smtClean="0"/>
            <a:t>Engineer I</a:t>
          </a:r>
          <a:endParaRPr lang="en-US" dirty="0"/>
        </a:p>
      </dgm:t>
    </dgm:pt>
    <dgm:pt modelId="{72F2EC8F-B4F2-45A2-82C3-E5B7CE1DC897}" type="parTrans" cxnId="{4821921A-5D29-459E-92B2-6270709F9383}">
      <dgm:prSet/>
      <dgm:spPr/>
      <dgm:t>
        <a:bodyPr/>
        <a:lstStyle/>
        <a:p>
          <a:endParaRPr lang="en-US"/>
        </a:p>
      </dgm:t>
    </dgm:pt>
    <dgm:pt modelId="{9DCD627A-8D3B-4D10-95EF-89E1FD40FB2E}" type="sibTrans" cxnId="{4821921A-5D29-459E-92B2-6270709F9383}">
      <dgm:prSet/>
      <dgm:spPr/>
      <dgm:t>
        <a:bodyPr/>
        <a:lstStyle/>
        <a:p>
          <a:endParaRPr lang="en-US"/>
        </a:p>
      </dgm:t>
    </dgm:pt>
    <dgm:pt modelId="{1A5725D0-1DC6-40AC-A2B8-EEFA3502D369}" type="pres">
      <dgm:prSet presAssocID="{0B86F23D-841F-44BF-AA8E-4FB13D7038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30623-D67B-4553-8A85-BB652F899D36}" type="pres">
      <dgm:prSet presAssocID="{0B86F23D-841F-44BF-AA8E-4FB13D70388B}" presName="radial" presStyleCnt="0">
        <dgm:presLayoutVars>
          <dgm:animLvl val="ctr"/>
        </dgm:presLayoutVars>
      </dgm:prSet>
      <dgm:spPr/>
    </dgm:pt>
    <dgm:pt modelId="{3A148CEA-F33D-4817-911E-A787A7D6D472}" type="pres">
      <dgm:prSet presAssocID="{A93D7FAB-7512-48DF-A8CA-0B6F5B5D0EB1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78A190D-755E-4BEB-8F5E-A6AB74A38674}" type="pres">
      <dgm:prSet presAssocID="{6E8EB0AB-73B8-484D-9157-7D83F1B054A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E3CA5-E329-440D-A0F0-B0D048A25AE7}" type="pres">
      <dgm:prSet presAssocID="{3F47567B-C5D1-4755-A2F9-2549EB29082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196A3-2D48-4AC4-AB3A-B22CAA296FDC}" type="pres">
      <dgm:prSet presAssocID="{BD8A391C-1097-4471-9C67-DF5DE620A6E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12F4-3E0B-4DDC-A007-23160979158A}" type="pres">
      <dgm:prSet presAssocID="{E745F72D-9DE8-4C8E-8CCC-CBCE25CEB5D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CF49D-7ABC-4860-AF44-32FA37F7C979}" type="presOf" srcId="{0B86F23D-841F-44BF-AA8E-4FB13D70388B}" destId="{1A5725D0-1DC6-40AC-A2B8-EEFA3502D369}" srcOrd="0" destOrd="0" presId="urn:microsoft.com/office/officeart/2005/8/layout/radial3"/>
    <dgm:cxn modelId="{E8271751-6744-4FCB-A983-7E07A7EACB04}" type="presOf" srcId="{A93D7FAB-7512-48DF-A8CA-0B6F5B5D0EB1}" destId="{3A148CEA-F33D-4817-911E-A787A7D6D472}" srcOrd="0" destOrd="0" presId="urn:microsoft.com/office/officeart/2005/8/layout/radial3"/>
    <dgm:cxn modelId="{CEB9FECB-AF2A-421D-8856-F2154597098C}" srcId="{0B86F23D-841F-44BF-AA8E-4FB13D70388B}" destId="{A93D7FAB-7512-48DF-A8CA-0B6F5B5D0EB1}" srcOrd="0" destOrd="0" parTransId="{CB4AAC71-696F-47C6-A900-76D2D6940321}" sibTransId="{C8EFE06E-63BD-43F1-98AA-69592524F062}"/>
    <dgm:cxn modelId="{2D8F8547-E9F4-47FA-821C-0380784987EF}" srcId="{A93D7FAB-7512-48DF-A8CA-0B6F5B5D0EB1}" destId="{6E8EB0AB-73B8-484D-9157-7D83F1B054AB}" srcOrd="0" destOrd="0" parTransId="{D7F1C891-F870-4BF2-9FF6-2B52ABA325BF}" sibTransId="{11190559-FA17-4CF0-86BC-D75F490FD9E5}"/>
    <dgm:cxn modelId="{02DADA7D-D370-490C-94A7-066357A78688}" type="presOf" srcId="{6E8EB0AB-73B8-484D-9157-7D83F1B054AB}" destId="{A78A190D-755E-4BEB-8F5E-A6AB74A38674}" srcOrd="0" destOrd="0" presId="urn:microsoft.com/office/officeart/2005/8/layout/radial3"/>
    <dgm:cxn modelId="{4821921A-5D29-459E-92B2-6270709F9383}" srcId="{A93D7FAB-7512-48DF-A8CA-0B6F5B5D0EB1}" destId="{E745F72D-9DE8-4C8E-8CCC-CBCE25CEB5D7}" srcOrd="3" destOrd="0" parTransId="{72F2EC8F-B4F2-45A2-82C3-E5B7CE1DC897}" sibTransId="{9DCD627A-8D3B-4D10-95EF-89E1FD40FB2E}"/>
    <dgm:cxn modelId="{73AA9A30-C79A-4460-B703-D112127F664B}" type="presOf" srcId="{3F47567B-C5D1-4755-A2F9-2549EB290826}" destId="{33EE3CA5-E329-440D-A0F0-B0D048A25AE7}" srcOrd="0" destOrd="0" presId="urn:microsoft.com/office/officeart/2005/8/layout/radial3"/>
    <dgm:cxn modelId="{4A75E99C-73D2-4970-9261-60038E9FBAC8}" type="presOf" srcId="{E745F72D-9DE8-4C8E-8CCC-CBCE25CEB5D7}" destId="{A9F512F4-3E0B-4DDC-A007-23160979158A}" srcOrd="0" destOrd="0" presId="urn:microsoft.com/office/officeart/2005/8/layout/radial3"/>
    <dgm:cxn modelId="{29D8AC3F-277A-4503-8357-46FFCDA23FBB}" srcId="{A93D7FAB-7512-48DF-A8CA-0B6F5B5D0EB1}" destId="{3F47567B-C5D1-4755-A2F9-2549EB290826}" srcOrd="1" destOrd="0" parTransId="{6583A837-BE18-4589-BD64-77C6E517D5E5}" sibTransId="{D6785712-0585-48F7-9FE2-2549592A96F7}"/>
    <dgm:cxn modelId="{5D33CBA7-17CE-43F4-AF22-B3D49B45844C}" srcId="{A93D7FAB-7512-48DF-A8CA-0B6F5B5D0EB1}" destId="{BD8A391C-1097-4471-9C67-DF5DE620A6E8}" srcOrd="2" destOrd="0" parTransId="{EA16214E-A1DC-4E58-A4A5-BD678969F0CA}" sibTransId="{A43F787E-72E5-4AB5-A6C7-BB726738995E}"/>
    <dgm:cxn modelId="{04ECA5AA-984C-43E4-99E2-41BBCA9116A3}" type="presOf" srcId="{BD8A391C-1097-4471-9C67-DF5DE620A6E8}" destId="{63E196A3-2D48-4AC4-AB3A-B22CAA296FDC}" srcOrd="0" destOrd="0" presId="urn:microsoft.com/office/officeart/2005/8/layout/radial3"/>
    <dgm:cxn modelId="{82644BA9-2068-4208-A9BD-5E646B7BD8E4}" type="presParOf" srcId="{1A5725D0-1DC6-40AC-A2B8-EEFA3502D369}" destId="{EE030623-D67B-4553-8A85-BB652F899D36}" srcOrd="0" destOrd="0" presId="urn:microsoft.com/office/officeart/2005/8/layout/radial3"/>
    <dgm:cxn modelId="{D51E5B4C-8A68-494D-9D4B-5B371A44D7E9}" type="presParOf" srcId="{EE030623-D67B-4553-8A85-BB652F899D36}" destId="{3A148CEA-F33D-4817-911E-A787A7D6D472}" srcOrd="0" destOrd="0" presId="urn:microsoft.com/office/officeart/2005/8/layout/radial3"/>
    <dgm:cxn modelId="{9DF3B807-E243-4D57-9BE9-D03DD04D8D66}" type="presParOf" srcId="{EE030623-D67B-4553-8A85-BB652F899D36}" destId="{A78A190D-755E-4BEB-8F5E-A6AB74A38674}" srcOrd="1" destOrd="0" presId="urn:microsoft.com/office/officeart/2005/8/layout/radial3"/>
    <dgm:cxn modelId="{C44E940E-28A2-478A-921C-B8164A7D357F}" type="presParOf" srcId="{EE030623-D67B-4553-8A85-BB652F899D36}" destId="{33EE3CA5-E329-440D-A0F0-B0D048A25AE7}" srcOrd="2" destOrd="0" presId="urn:microsoft.com/office/officeart/2005/8/layout/radial3"/>
    <dgm:cxn modelId="{C5F5AFFD-F93F-4953-96F8-A717C5E74059}" type="presParOf" srcId="{EE030623-D67B-4553-8A85-BB652F899D36}" destId="{63E196A3-2D48-4AC4-AB3A-B22CAA296FDC}" srcOrd="3" destOrd="0" presId="urn:microsoft.com/office/officeart/2005/8/layout/radial3"/>
    <dgm:cxn modelId="{8F39BFCE-7858-423A-A22A-6AB2BAC12958}" type="presParOf" srcId="{EE030623-D67B-4553-8A85-BB652F899D36}" destId="{A9F512F4-3E0B-4DDC-A007-2316097915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48CEA-F33D-4817-911E-A787A7D6D472}">
      <dsp:nvSpPr>
        <dsp:cNvPr id="0" name=""/>
        <dsp:cNvSpPr/>
      </dsp:nvSpPr>
      <dsp:spPr>
        <a:xfrm>
          <a:off x="2863750" y="1034950"/>
          <a:ext cx="2578298" cy="25782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Owner/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Arch/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CM</a:t>
          </a:r>
          <a:endParaRPr lang="en-US" sz="3300" kern="1200" dirty="0"/>
        </a:p>
      </dsp:txBody>
      <dsp:txXfrm>
        <a:off x="2863750" y="1034950"/>
        <a:ext cx="2578298" cy="2578298"/>
      </dsp:txXfrm>
    </dsp:sp>
    <dsp:sp modelId="{A78A190D-755E-4BEB-8F5E-A6AB74A38674}">
      <dsp:nvSpPr>
        <dsp:cNvPr id="0" name=""/>
        <dsp:cNvSpPr/>
      </dsp:nvSpPr>
      <dsp:spPr>
        <a:xfrm>
          <a:off x="3508325" y="460"/>
          <a:ext cx="1289149" cy="1289149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Subcontractor I</a:t>
          </a:r>
          <a:endParaRPr lang="en-US" sz="1200" kern="1200" dirty="0"/>
        </a:p>
      </dsp:txBody>
      <dsp:txXfrm>
        <a:off x="3508325" y="460"/>
        <a:ext cx="1289149" cy="1289149"/>
      </dsp:txXfrm>
    </dsp:sp>
    <dsp:sp modelId="{33EE3CA5-E329-440D-A0F0-B0D048A25AE7}">
      <dsp:nvSpPr>
        <dsp:cNvPr id="0" name=""/>
        <dsp:cNvSpPr/>
      </dsp:nvSpPr>
      <dsp:spPr>
        <a:xfrm>
          <a:off x="5187390" y="1679525"/>
          <a:ext cx="1289149" cy="128914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Engineer II</a:t>
          </a:r>
          <a:endParaRPr lang="en-US" sz="1200" kern="1200" dirty="0"/>
        </a:p>
      </dsp:txBody>
      <dsp:txXfrm>
        <a:off x="5187390" y="1679525"/>
        <a:ext cx="1289149" cy="1289149"/>
      </dsp:txXfrm>
    </dsp:sp>
    <dsp:sp modelId="{63E196A3-2D48-4AC4-AB3A-B22CAA296FDC}">
      <dsp:nvSpPr>
        <dsp:cNvPr id="0" name=""/>
        <dsp:cNvSpPr/>
      </dsp:nvSpPr>
      <dsp:spPr>
        <a:xfrm>
          <a:off x="3508325" y="3358590"/>
          <a:ext cx="1289149" cy="1289149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Subcontractor II</a:t>
          </a:r>
          <a:endParaRPr lang="en-US" sz="1200" kern="1200" dirty="0"/>
        </a:p>
      </dsp:txBody>
      <dsp:txXfrm>
        <a:off x="3508325" y="3358590"/>
        <a:ext cx="1289149" cy="1289149"/>
      </dsp:txXfrm>
    </dsp:sp>
    <dsp:sp modelId="{A9F512F4-3E0B-4DDC-A007-23160979158A}">
      <dsp:nvSpPr>
        <dsp:cNvPr id="0" name=""/>
        <dsp:cNvSpPr/>
      </dsp:nvSpPr>
      <dsp:spPr>
        <a:xfrm>
          <a:off x="1829260" y="1679525"/>
          <a:ext cx="1289149" cy="128914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Engineer I</a:t>
          </a:r>
          <a:endParaRPr lang="en-US" sz="1200" kern="1200" dirty="0"/>
        </a:p>
      </dsp:txBody>
      <dsp:txXfrm>
        <a:off x="1829260" y="1679525"/>
        <a:ext cx="1289149" cy="1289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F4DE673-4DD7-44B7-BD8C-BC9BF66524FA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565DEFC-0AC6-455A-93FE-2A473FA7E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89261C0-E252-4FB3-ADD5-1A59B9A7F7CD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57575" y="692150"/>
            <a:ext cx="138493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543727B-4EA9-430B-AEC1-CEBABFB5E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727B-4EA9-430B-AEC1-CEBABFB5E6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727B-4EA9-430B-AEC1-CEBABFB5E6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64275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8882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143000"/>
            <a:ext cx="8305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448800" y="228600"/>
            <a:ext cx="8382000" cy="10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6365200" y="6324600"/>
            <a:ext cx="838200" cy="396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248400"/>
            <a:ext cx="868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143000"/>
            <a:ext cx="8305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448800" y="228600"/>
            <a:ext cx="8382000" cy="10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248400"/>
            <a:ext cx="868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72000"/>
          </a:xfrm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524000"/>
            <a:ext cx="8305800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821400" y="304800"/>
            <a:ext cx="8382000" cy="1066800"/>
          </a:xfrm>
        </p:spPr>
        <p:txBody>
          <a:bodyPr/>
          <a:lstStyle>
            <a:lvl1pPr algn="ctr">
              <a:buNone/>
              <a:defRPr sz="4000" b="1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488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64275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248400"/>
            <a:ext cx="868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524000"/>
            <a:ext cx="8305800" cy="4648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821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488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248400"/>
            <a:ext cx="868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524000"/>
            <a:ext cx="8305800" cy="4648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821400" y="304800"/>
            <a:ext cx="8382000" cy="1066800"/>
          </a:xfrm>
        </p:spPr>
        <p:txBody>
          <a:bodyPr/>
          <a:lstStyle>
            <a:lvl1pPr algn="ctr">
              <a:buNone/>
              <a:defRPr sz="4000" b="1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48800" y="304800"/>
            <a:ext cx="8382000" cy="1066800"/>
          </a:xfrm>
        </p:spPr>
        <p:txBody>
          <a:bodyPr/>
          <a:lstStyle>
            <a:lvl1pPr algn="ctr">
              <a:buNone/>
              <a:defRPr sz="40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248400"/>
            <a:ext cx="868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24840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9525000" y="1524000"/>
            <a:ext cx="83058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18821400" y="1524000"/>
            <a:ext cx="8305800" cy="4648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821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488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304800"/>
            <a:ext cx="8382000" cy="1066800"/>
          </a:xfrm>
        </p:spPr>
        <p:txBody>
          <a:bodyPr/>
          <a:lstStyle>
            <a:lvl1pPr algn="ctr">
              <a:buNone/>
              <a:defRPr sz="4000" b="1" baseline="0">
                <a:solidFill>
                  <a:schemeClr val="tx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4"/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26746200" y="62484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47D55-B563-4F0E-9164-A9D676FC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1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2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2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7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6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7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6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Architectural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6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Christopher Bell   Thames St. Wharf Office Building   Construction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6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55FE-4A74-43A0-8763-1F61C2EB6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4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Worksheet7.xlsx"/><Relationship Id="rId4" Type="http://schemas.openxmlformats.org/officeDocument/2006/relationships/package" Target="../embeddings/Microsoft_Office_Excel_Worksheet6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8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Worksheet9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_Worksheet11.xlsx"/><Relationship Id="rId4" Type="http://schemas.openxmlformats.org/officeDocument/2006/relationships/package" Target="../embeddings/Microsoft_Office_Excel_Worksheet10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2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Worksheet13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Thames St. Wharf Office Building</a:t>
            </a:r>
          </a:p>
          <a:p>
            <a:pPr algn="ctr">
              <a:buNone/>
            </a:pPr>
            <a:r>
              <a:rPr lang="en-US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Baltimore, MD</a:t>
            </a:r>
            <a:endParaRPr lang="en-US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 descr="cultural_harborpoint_03.jpg"/>
          <p:cNvPicPr>
            <a:picLocks noChangeAspect="1"/>
          </p:cNvPicPr>
          <p:nvPr/>
        </p:nvPicPr>
        <p:blipFill>
          <a:blip r:embed="rId2" cstate="print"/>
          <a:srcRect l="17996" t="4790"/>
          <a:stretch>
            <a:fillRect/>
          </a:stretch>
        </p:blipFill>
        <p:spPr>
          <a:xfrm>
            <a:off x="13868400" y="2133600"/>
            <a:ext cx="3819525" cy="3028950"/>
          </a:xfrm>
          <a:prstGeom prst="rect">
            <a:avLst/>
          </a:prstGeom>
        </p:spPr>
      </p:pic>
      <p:pic>
        <p:nvPicPr>
          <p:cNvPr id="7" name="Picture 6" descr="East Elevation Thames.JPG"/>
          <p:cNvPicPr>
            <a:picLocks noChangeAspect="1"/>
          </p:cNvPicPr>
          <p:nvPr/>
        </p:nvPicPr>
        <p:blipFill>
          <a:blip r:embed="rId3" cstate="print"/>
          <a:srcRect l="14815" t="20535"/>
          <a:stretch>
            <a:fillRect/>
          </a:stretch>
        </p:blipFill>
        <p:spPr>
          <a:xfrm>
            <a:off x="9601200" y="1600200"/>
            <a:ext cx="4152214" cy="2445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7400" y="541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Christopher Bell</a:t>
            </a:r>
          </a:p>
          <a:p>
            <a:pPr algn="ctr"/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Pennsylvania State University</a:t>
            </a:r>
          </a:p>
          <a:p>
            <a:pPr algn="ctr"/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  <a:endParaRPr lang="en-US" sz="2400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01200" y="4038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Copyright Ayers/Saint/Gross 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68400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Copyright Ayers/Saint/Gross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Three redesigns</a:t>
            </a:r>
          </a:p>
          <a:p>
            <a:pPr lvl="1"/>
            <a:r>
              <a:rPr lang="en-US" dirty="0" smtClean="0"/>
              <a:t>New ideas were proposed by different designers as they were brought on throughout design</a:t>
            </a:r>
          </a:p>
          <a:p>
            <a:r>
              <a:rPr lang="en-US" dirty="0" smtClean="0"/>
              <a:t>Estimated $6 million added to original scope</a:t>
            </a:r>
          </a:p>
          <a:p>
            <a:pPr lvl="1"/>
            <a:r>
              <a:rPr lang="en-US" dirty="0" smtClean="0"/>
              <a:t>Caused non-value added work to be done</a:t>
            </a:r>
          </a:p>
          <a:p>
            <a:r>
              <a:rPr lang="en-US" dirty="0" smtClean="0"/>
              <a:t>400+ RFI’s</a:t>
            </a:r>
          </a:p>
          <a:p>
            <a:r>
              <a:rPr lang="en-US" dirty="0" smtClean="0"/>
              <a:t>Coordination was taking place during construction</a:t>
            </a:r>
          </a:p>
          <a:p>
            <a:pPr lvl="1"/>
            <a:r>
              <a:rPr lang="en-US" dirty="0" smtClean="0"/>
              <a:t>Issues with concrete shop drawings</a:t>
            </a:r>
          </a:p>
          <a:p>
            <a:pPr lvl="2"/>
            <a:r>
              <a:rPr lang="en-US" dirty="0" smtClean="0"/>
              <a:t>Concrete curbs and beams 2” too large</a:t>
            </a:r>
          </a:p>
          <a:p>
            <a:r>
              <a:rPr lang="en-US" dirty="0" smtClean="0"/>
              <a:t>Tenant fit-out was included as separate design package</a:t>
            </a:r>
          </a:p>
          <a:p>
            <a:r>
              <a:rPr lang="en-US" dirty="0" smtClean="0"/>
              <a:t>Constant blaming occurred during project meetings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Design team would have been assembled sooner and new ideas could have been incorporated in original design</a:t>
            </a:r>
          </a:p>
          <a:p>
            <a:r>
              <a:rPr lang="en-US" dirty="0" smtClean="0"/>
              <a:t>Early cost estimates could have let owner know how much money was available to add systems</a:t>
            </a:r>
          </a:p>
          <a:p>
            <a:r>
              <a:rPr lang="en-US" dirty="0" smtClean="0"/>
              <a:t>“RFI’s” are asked during detailed design phase</a:t>
            </a:r>
          </a:p>
          <a:p>
            <a:r>
              <a:rPr lang="en-US" dirty="0" smtClean="0"/>
              <a:t>Coordination would have taken place during design phase eliminated delays while waiting for RFI responses</a:t>
            </a:r>
          </a:p>
          <a:p>
            <a:r>
              <a:rPr lang="en-US" dirty="0" smtClean="0"/>
              <a:t>Tenant fit-out could have been included in original scope</a:t>
            </a:r>
          </a:p>
          <a:p>
            <a:r>
              <a:rPr lang="en-US" dirty="0" smtClean="0"/>
              <a:t>Issues would have been resolved without wasted time on legal documentation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IPD Solutions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DBB for Thames St. Wharf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IPD increases project value</a:t>
            </a:r>
          </a:p>
          <a:p>
            <a:r>
              <a:rPr lang="en-US" dirty="0" smtClean="0"/>
              <a:t>IPD decreases project schedule</a:t>
            </a:r>
          </a:p>
          <a:p>
            <a:r>
              <a:rPr lang="en-US" dirty="0" smtClean="0"/>
              <a:t>IPD increase work experience</a:t>
            </a:r>
          </a:p>
          <a:p>
            <a:r>
              <a:rPr lang="en-US" dirty="0" smtClean="0"/>
              <a:t>IPD makes the project itself the most important thing, not personal profits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Heavy design cooperation</a:t>
            </a:r>
          </a:p>
          <a:p>
            <a:r>
              <a:rPr lang="en-US" dirty="0" smtClean="0"/>
              <a:t>Sophisticated owner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Owner </a:t>
            </a:r>
            <a:r>
              <a:rPr lang="en-US" dirty="0" smtClean="0"/>
              <a:t>needs to have a large amount of trust in the team that </a:t>
            </a:r>
            <a:r>
              <a:rPr lang="en-US" smtClean="0"/>
              <a:t>was chosen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IPD has the ability to benefit almost any project and should be considered as a viable delivery method for all projects in the future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1" build="p"/>
      <p:bldP spid="8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Façade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Results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and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Building façade is 68% glazing</a:t>
            </a:r>
          </a:p>
          <a:p>
            <a:pPr lvl="1"/>
            <a:r>
              <a:rPr lang="en-US" dirty="0" smtClean="0"/>
              <a:t>Enclosure cooling load accounts for 42% of total load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Reduce the building cooling load without drastically increasing price</a:t>
            </a:r>
          </a:p>
          <a:p>
            <a:pPr lvl="1"/>
            <a:r>
              <a:rPr lang="en-US" dirty="0" smtClean="0"/>
              <a:t>Reduce the amount of glare in the building spaces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Façade Redesign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Christopher Bell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Thames St. Wharf Office Building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Current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Results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and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Stick built curtain wall &amp; windows</a:t>
            </a:r>
          </a:p>
          <a:p>
            <a:pPr lvl="1"/>
            <a:r>
              <a:rPr lang="en-US" dirty="0" smtClean="0"/>
              <a:t>Curtain wall is outside glazed</a:t>
            </a:r>
          </a:p>
          <a:p>
            <a:pPr lvl="1"/>
            <a:r>
              <a:rPr lang="en-US" dirty="0" smtClean="0"/>
              <a:t>Windows are inside glazed</a:t>
            </a:r>
          </a:p>
          <a:p>
            <a:r>
              <a:rPr lang="en-US" dirty="0" smtClean="0"/>
              <a:t>Brick only used to cover column lines and concrete curbs </a:t>
            </a:r>
          </a:p>
          <a:p>
            <a:r>
              <a:rPr lang="en-US" dirty="0" smtClean="0"/>
              <a:t>Interior daylight views from floor to ceiling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 Façade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Current Façade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278600" y="1524000"/>
          <a:ext cx="7497366" cy="1018750"/>
        </p:xfrm>
        <a:graphic>
          <a:graphicData uri="http://schemas.openxmlformats.org/presentationml/2006/ole">
            <p:oleObj spid="_x0000_s2052" name="Worksheet" r:id="rId3" imgW="4486343" imgH="609510" progId="Excel.Sheet.12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040600" y="3124200"/>
          <a:ext cx="6110288" cy="2133600"/>
        </p:xfrm>
        <a:graphic>
          <a:graphicData uri="http://schemas.openxmlformats.org/presentationml/2006/ole">
            <p:oleObj spid="_x0000_s2055" name="Worksheet" r:id="rId4" imgW="4009974" imgH="140018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Proposed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Results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and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Keep the same base curtain wall</a:t>
            </a:r>
          </a:p>
          <a:p>
            <a:r>
              <a:rPr lang="en-US" dirty="0" smtClean="0"/>
              <a:t>Change all of the buildings glazing</a:t>
            </a:r>
          </a:p>
          <a:p>
            <a:pPr lvl="1"/>
            <a:r>
              <a:rPr lang="en-US" dirty="0" smtClean="0"/>
              <a:t>Pick a glazing with a higher R-Value and lower SHGC</a:t>
            </a:r>
          </a:p>
          <a:p>
            <a:pPr lvl="1"/>
            <a:r>
              <a:rPr lang="en-US" dirty="0" smtClean="0"/>
              <a:t>Switch from PPG </a:t>
            </a:r>
            <a:r>
              <a:rPr lang="en-US" dirty="0" err="1" smtClean="0"/>
              <a:t>Solarban</a:t>
            </a:r>
            <a:r>
              <a:rPr lang="en-US" dirty="0" smtClean="0"/>
              <a:t>® 70XL to Serious Materials </a:t>
            </a:r>
            <a:r>
              <a:rPr lang="en-US" dirty="0" err="1" smtClean="0"/>
              <a:t>SeriousGlass</a:t>
            </a:r>
            <a:r>
              <a:rPr lang="en-US" dirty="0" smtClean="0"/>
              <a:t> SG 8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Proposed Façade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Façade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8669000" y="1371600"/>
          <a:ext cx="8163089" cy="1600200"/>
        </p:xfrm>
        <a:graphic>
          <a:graphicData uri="http://schemas.openxmlformats.org/presentationml/2006/ole">
            <p:oleObj spid="_x0000_s3077" name="Worksheet" r:id="rId3" imgW="6172200" imgH="1209585" progId="Excel.Sheet.12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8516600" y="3657600"/>
          <a:ext cx="8304762" cy="1397000"/>
        </p:xfrm>
        <a:graphic>
          <a:graphicData uri="http://schemas.openxmlformats.org/presentationml/2006/ole">
            <p:oleObj spid="_x0000_s3079" name="Worksheet" r:id="rId4" imgW="6515100" imgH="1095285" progId="Excel.Sheet.12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555200" y="2971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PPG Industries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36200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SeriousMaterials</a:t>
            </a:r>
            <a:r>
              <a:rPr lang="en-US" dirty="0" smtClean="0"/>
              <a:t>, </a:t>
            </a:r>
            <a:r>
              <a:rPr lang="en-US" dirty="0" err="1" smtClean="0"/>
              <a:t>SeriousGlass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Results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and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ChangeAspect="1"/>
          </p:cNvGraphicFramePr>
          <p:nvPr>
            <p:ph sz="quarter" idx="14"/>
          </p:nvPr>
        </p:nvGraphicFramePr>
        <p:xfrm>
          <a:off x="9701213" y="2057400"/>
          <a:ext cx="7904162" cy="2058988"/>
        </p:xfrm>
        <a:graphic>
          <a:graphicData uri="http://schemas.openxmlformats.org/presentationml/2006/ole">
            <p:oleObj spid="_x0000_s4099" name="Worksheet" r:id="rId3" imgW="5229157" imgH="1362165" progId="Excel.Sheet.12">
              <p:embed/>
            </p:oleObj>
          </a:graphicData>
        </a:graphic>
      </p:graphicFrame>
      <p:graphicFrame>
        <p:nvGraphicFramePr>
          <p:cNvPr id="14" name="Content Placeholder 13"/>
          <p:cNvGraphicFramePr>
            <a:graphicFrameLocks noChangeAspect="1"/>
          </p:cNvGraphicFramePr>
          <p:nvPr>
            <p:ph sz="quarter" idx="15"/>
          </p:nvPr>
        </p:nvGraphicFramePr>
        <p:xfrm>
          <a:off x="21488400" y="1371600"/>
          <a:ext cx="3276600" cy="1574800"/>
        </p:xfrm>
        <a:graphic>
          <a:graphicData uri="http://schemas.openxmlformats.org/presentationml/2006/ole">
            <p:oleObj spid="_x0000_s4100" name="Worksheet" r:id="rId4" imgW="2914503" imgH="1400183" progId="Excel.Sheet.12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116800" y="3200400"/>
          <a:ext cx="5943600" cy="2846028"/>
        </p:xfrm>
        <a:graphic>
          <a:graphicData uri="http://schemas.openxmlformats.org/presentationml/2006/ole">
            <p:oleObj spid="_x0000_s4101" name="Worksheet" r:id="rId5" imgW="4514985" imgH="216226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Façade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Results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Conclusions and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Switching from PPG </a:t>
            </a:r>
            <a:r>
              <a:rPr lang="en-US" dirty="0" err="1" smtClean="0"/>
              <a:t>Solarban</a:t>
            </a:r>
            <a:r>
              <a:rPr lang="en-US" dirty="0" smtClean="0"/>
              <a:t>® 70XL to </a:t>
            </a:r>
            <a:r>
              <a:rPr lang="en-US" dirty="0" err="1" smtClean="0"/>
              <a:t>SeriousGlass</a:t>
            </a:r>
            <a:r>
              <a:rPr lang="en-US" dirty="0" smtClean="0"/>
              <a:t> SG 8 reduces cooling load by 26% while only increasing cost by 2.5%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The added first cost for the new system is justified by the improved performance, switching the glazing type is recommended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8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HVAC System Evaluation &amp;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HVAC system cost is 18.5% of the total building cost</a:t>
            </a:r>
          </a:p>
          <a:p>
            <a:pPr lvl="1"/>
            <a:r>
              <a:rPr lang="en-US" dirty="0" smtClean="0"/>
              <a:t>High energy performance system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Use energy savings from façade redesign to reduce mechanical system cost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HVAC System Evaluation &amp; Redesign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Current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Building Loads</a:t>
            </a:r>
          </a:p>
          <a:p>
            <a:pPr lvl="1"/>
            <a:r>
              <a:rPr lang="en-US" dirty="0" smtClean="0"/>
              <a:t>3.5 W/ft</a:t>
            </a:r>
            <a:r>
              <a:rPr lang="en-US" baseline="30000" dirty="0" smtClean="0"/>
              <a:t>2</a:t>
            </a:r>
            <a:r>
              <a:rPr lang="en-US" dirty="0" smtClean="0"/>
              <a:t> for equipment</a:t>
            </a:r>
          </a:p>
          <a:p>
            <a:pPr lvl="1"/>
            <a:r>
              <a:rPr lang="en-US" dirty="0" smtClean="0"/>
              <a:t>1 W/ft</a:t>
            </a:r>
            <a:r>
              <a:rPr lang="en-US" baseline="30000" dirty="0" smtClean="0"/>
              <a:t>2</a:t>
            </a:r>
            <a:r>
              <a:rPr lang="en-US" dirty="0" smtClean="0"/>
              <a:t>  for occupants</a:t>
            </a:r>
          </a:p>
          <a:p>
            <a:pPr lvl="1"/>
            <a:r>
              <a:rPr lang="en-US" dirty="0" smtClean="0"/>
              <a:t>2 W/ft</a:t>
            </a:r>
            <a:r>
              <a:rPr lang="en-US" baseline="30000" dirty="0" smtClean="0"/>
              <a:t>2</a:t>
            </a:r>
            <a:r>
              <a:rPr lang="en-US" dirty="0" smtClean="0"/>
              <a:t> for lighting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Total cost = $10.2 Million</a:t>
            </a:r>
          </a:p>
          <a:p>
            <a:pPr lvl="1"/>
            <a:r>
              <a:rPr lang="en-US" dirty="0" smtClean="0"/>
              <a:t>SCU cost = $1,779 per ton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 Mechanical System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Current Mechanical System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ChangeAspect="1"/>
          </p:cNvGraphicFramePr>
          <p:nvPr>
            <p:ph sz="quarter" idx="15"/>
          </p:nvPr>
        </p:nvGraphicFramePr>
        <p:xfrm>
          <a:off x="18897600" y="1447800"/>
          <a:ext cx="7659758" cy="1822450"/>
        </p:xfrm>
        <a:graphic>
          <a:graphicData uri="http://schemas.openxmlformats.org/presentationml/2006/ole">
            <p:oleObj spid="_x0000_s5122" name="Worksheet" r:id="rId3" imgW="6848543" imgH="1628775" progId="Excel.Sheet.12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964400" y="3657600"/>
          <a:ext cx="5540917" cy="1981200"/>
        </p:xfrm>
        <a:graphic>
          <a:graphicData uri="http://schemas.openxmlformats.org/presentationml/2006/ole">
            <p:oleObj spid="_x0000_s5123" name="Worksheet" r:id="rId4" imgW="3276645" imgH="117151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Proposed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Existing system fits all of the extensive requirements of the owner</a:t>
            </a:r>
          </a:p>
          <a:p>
            <a:pPr lvl="1"/>
            <a:r>
              <a:rPr lang="en-US" dirty="0" smtClean="0"/>
              <a:t>Keep current system just reduce size due to lower load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8364200" y="304800"/>
            <a:ext cx="8382000" cy="10668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System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ChangeAspect="1"/>
          </p:cNvGraphicFramePr>
          <p:nvPr>
            <p:ph sz="quarter" idx="15"/>
          </p:nvPr>
        </p:nvGraphicFramePr>
        <p:xfrm>
          <a:off x="18516600" y="1295400"/>
          <a:ext cx="8164513" cy="1654175"/>
        </p:xfrm>
        <a:graphic>
          <a:graphicData uri="http://schemas.openxmlformats.org/presentationml/2006/ole">
            <p:oleObj spid="_x0000_s6147" name="Worksheet" r:id="rId4" imgW="5829300" imgH="1181010" progId="Excel.Sheet.12">
              <p:embed/>
            </p:oleObj>
          </a:graphicData>
        </a:graphic>
      </p:graphicFrame>
      <p:sp>
        <p:nvSpPr>
          <p:cNvPr id="15" name="Text Placeholder 7"/>
          <p:cNvSpPr txBox="1">
            <a:spLocks/>
          </p:cNvSpPr>
          <p:nvPr/>
        </p:nvSpPr>
        <p:spPr>
          <a:xfrm>
            <a:off x="18669000" y="32004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Performance Comparison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graphicFrame>
        <p:nvGraphicFramePr>
          <p:cNvPr id="6148" name="Content Placeholder 12"/>
          <p:cNvGraphicFramePr>
            <a:graphicFrameLocks noChangeAspect="1"/>
          </p:cNvGraphicFramePr>
          <p:nvPr/>
        </p:nvGraphicFramePr>
        <p:xfrm>
          <a:off x="18669000" y="4038600"/>
          <a:ext cx="7832035" cy="1828800"/>
        </p:xfrm>
        <a:graphic>
          <a:graphicData uri="http://schemas.openxmlformats.org/presentationml/2006/ole">
            <p:oleObj spid="_x0000_s6148" name="Worksheet" r:id="rId5" imgW="5057843" imgH="118101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Background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&amp; 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  <a:endParaRPr lang="en-US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9372600" y="6356361"/>
            <a:ext cx="86868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Proposed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ChangeAspect="1"/>
          </p:cNvGraphicFramePr>
          <p:nvPr>
            <p:ph sz="quarter" idx="15"/>
          </p:nvPr>
        </p:nvGraphicFramePr>
        <p:xfrm>
          <a:off x="9753600" y="1981200"/>
          <a:ext cx="7958602" cy="2209800"/>
        </p:xfrm>
        <a:graphic>
          <a:graphicData uri="http://schemas.openxmlformats.org/presentationml/2006/ole">
            <p:oleObj spid="_x0000_s7171" name="Worksheet" r:id="rId3" imgW="6010343" imgH="1381035" progId="Excel.Sheet.12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0497800" y="1143000"/>
          <a:ext cx="5105400" cy="4389438"/>
        </p:xfrm>
        <a:graphic>
          <a:graphicData uri="http://schemas.openxmlformats.org/presentationml/2006/ole">
            <p:oleObj spid="_x0000_s7172" name="Worksheet" r:id="rId4" imgW="3190903" imgH="274329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Current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System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System reduction saves </a:t>
            </a:r>
            <a:r>
              <a:rPr lang="en-US" dirty="0" smtClean="0"/>
              <a:t>$143,119 </a:t>
            </a:r>
            <a:r>
              <a:rPr lang="en-US" dirty="0" smtClean="0"/>
              <a:t>on building first cost</a:t>
            </a:r>
          </a:p>
          <a:p>
            <a:r>
              <a:rPr lang="en-US" dirty="0" smtClean="0"/>
              <a:t> does not add to construction schedule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Reduction in HVAC system cost pays for the increased cost in the building façade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8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 Acknowledgements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AE 542: Building Enclosure Science &amp; Design</a:t>
            </a:r>
          </a:p>
          <a:p>
            <a:pPr lvl="1"/>
            <a:r>
              <a:rPr lang="en-US" dirty="0" smtClean="0"/>
              <a:t>Building load calculations, curtain wall design ideas </a:t>
            </a:r>
          </a:p>
          <a:p>
            <a:endParaRPr lang="en-US" dirty="0" smtClean="0"/>
          </a:p>
          <a:p>
            <a:r>
              <a:rPr lang="en-US" dirty="0" smtClean="0"/>
              <a:t>AE 597D: Sustainable Building Methods</a:t>
            </a:r>
          </a:p>
          <a:p>
            <a:pPr lvl="1"/>
            <a:r>
              <a:rPr lang="en-US" dirty="0" smtClean="0"/>
              <a:t>Building orientation, integrated design approach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MAE Requirements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IPD delivers a higher quality project, in less time, with less hassle</a:t>
            </a:r>
          </a:p>
          <a:p>
            <a:endParaRPr lang="en-US" dirty="0" smtClean="0"/>
          </a:p>
          <a:p>
            <a:r>
              <a:rPr lang="en-US" dirty="0" smtClean="0"/>
              <a:t>Switching glazing reduces energy performance by 26% while only increasing cost by $119,231</a:t>
            </a:r>
          </a:p>
          <a:p>
            <a:endParaRPr lang="en-US" dirty="0" smtClean="0"/>
          </a:p>
          <a:p>
            <a:r>
              <a:rPr lang="en-US" dirty="0" smtClean="0"/>
              <a:t>Reducing mechanical system saves $143,119 on total contract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Use IPD as delivery method when possible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SeriousGlass</a:t>
            </a:r>
            <a:r>
              <a:rPr lang="en-US" dirty="0" smtClean="0"/>
              <a:t> SG 8 for TSW</a:t>
            </a:r>
          </a:p>
          <a:p>
            <a:endParaRPr lang="en-US" dirty="0" smtClean="0"/>
          </a:p>
          <a:p>
            <a:r>
              <a:rPr lang="en-US" dirty="0" smtClean="0"/>
              <a:t>Reduce mechanical system to reflect reduction in building load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p"/>
      <p:bldP spid="8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Marco Greenburg: Harbor Point Development LLC</a:t>
            </a:r>
          </a:p>
          <a:p>
            <a:r>
              <a:rPr lang="en-US" dirty="0" smtClean="0"/>
              <a:t>TSW Project Team: Armada </a:t>
            </a:r>
            <a:r>
              <a:rPr lang="en-US" dirty="0" err="1" smtClean="0"/>
              <a:t>Hoffler</a:t>
            </a:r>
            <a:r>
              <a:rPr lang="en-US" dirty="0" smtClean="0"/>
              <a:t> Construction Company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Harwick</a:t>
            </a:r>
            <a:r>
              <a:rPr lang="en-US" dirty="0" smtClean="0"/>
              <a:t>: </a:t>
            </a:r>
            <a:r>
              <a:rPr lang="en-US" dirty="0" err="1" smtClean="0"/>
              <a:t>Vanderweil</a:t>
            </a:r>
            <a:r>
              <a:rPr lang="en-US" dirty="0" smtClean="0"/>
              <a:t> Engineers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Hirschauer</a:t>
            </a:r>
            <a:r>
              <a:rPr lang="en-US" dirty="0" smtClean="0"/>
              <a:t>: Poole &amp; Kent Corporation</a:t>
            </a:r>
            <a:endParaRPr lang="en-US" dirty="0"/>
          </a:p>
          <a:p>
            <a:r>
              <a:rPr lang="en-US" dirty="0" smtClean="0"/>
              <a:t>Patrick Duke: KLMK Group</a:t>
            </a:r>
          </a:p>
          <a:p>
            <a:r>
              <a:rPr lang="en-US" dirty="0" smtClean="0"/>
              <a:t>Ray Sowers: </a:t>
            </a:r>
            <a:r>
              <a:rPr lang="en-US" dirty="0" err="1" smtClean="0"/>
              <a:t>Oncore</a:t>
            </a:r>
            <a:r>
              <a:rPr lang="en-US" dirty="0" smtClean="0"/>
              <a:t> Construction</a:t>
            </a:r>
          </a:p>
          <a:p>
            <a:r>
              <a:rPr lang="en-US" dirty="0" smtClean="0"/>
              <a:t>James </a:t>
            </a:r>
            <a:r>
              <a:rPr lang="en-US" dirty="0" smtClean="0"/>
              <a:t>Faust: </a:t>
            </a:r>
            <a:r>
              <a:rPr lang="en-US" dirty="0" smtClean="0"/>
              <a:t>Architectural Engineering Faculty</a:t>
            </a:r>
          </a:p>
          <a:p>
            <a:r>
              <a:rPr lang="en-US" dirty="0" smtClean="0"/>
              <a:t>Dr. James </a:t>
            </a:r>
            <a:r>
              <a:rPr lang="en-US" dirty="0" err="1" smtClean="0"/>
              <a:t>Freihaut</a:t>
            </a:r>
            <a:r>
              <a:rPr lang="en-US" dirty="0" smtClean="0"/>
              <a:t>: Architectural Engineering Faculty</a:t>
            </a:r>
          </a:p>
          <a:p>
            <a:r>
              <a:rPr lang="en-US" dirty="0" smtClean="0"/>
              <a:t>Fellow 5</a:t>
            </a:r>
            <a:r>
              <a:rPr lang="en-US" baseline="30000" dirty="0" smtClean="0"/>
              <a:t>th</a:t>
            </a:r>
            <a:r>
              <a:rPr lang="en-US" dirty="0" smtClean="0"/>
              <a:t> Year Architectural Engineering </a:t>
            </a:r>
            <a:r>
              <a:rPr lang="en-US" dirty="0" smtClean="0"/>
              <a:t>Student</a:t>
            </a:r>
          </a:p>
          <a:p>
            <a:r>
              <a:rPr lang="en-US" dirty="0" smtClean="0"/>
              <a:t>My Family &amp; Friends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Evaluation &amp;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Location: Baltimore, MD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Story Office Building 8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Floor Mechanical PH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Ground Floor Restaurant and Retail Space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277,000 SF: 34,000 SF – 36,000 SF/Floor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$55 Million GMP Contract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DBB w/ CM @ Risk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Schedule: October 2007 – March 2010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Owner: Harbor Point Development, LLC.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Subsidiary of H&amp;S Properties Development Corp.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 Manager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Struever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Bros. Eccles &amp; Rouse (Oct. 2007 – April 30, 2009)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Armada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Hoffler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Construction Company (May 1, 2009 – March 15, 2010)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 of Record: Ayers/Saint/Gross + Planners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Structural Engineer: Morris &amp; Ritchie Associates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MEP Engineer: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Vanderweil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Engineers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Project Overview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Project Overview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Presentation Outline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Deep pile foundation</a:t>
            </a:r>
          </a:p>
          <a:p>
            <a:pPr lvl="1"/>
            <a:r>
              <a:rPr lang="en-US" dirty="0" smtClean="0"/>
              <a:t>PT Concrete Slabs and Beams</a:t>
            </a:r>
          </a:p>
          <a:p>
            <a:pPr lvl="1"/>
            <a:r>
              <a:rPr lang="en-US" dirty="0" smtClean="0"/>
              <a:t>Mild steel reinforced columns and shear walls</a:t>
            </a:r>
          </a:p>
          <a:p>
            <a:pPr lvl="1"/>
            <a:r>
              <a:rPr lang="en-US" dirty="0" smtClean="0"/>
              <a:t>Steel Penthouse</a:t>
            </a:r>
          </a:p>
          <a:p>
            <a:endParaRPr lang="en-US" dirty="0" smtClean="0"/>
          </a:p>
          <a:p>
            <a:r>
              <a:rPr lang="en-US" dirty="0" smtClean="0"/>
              <a:t>Façade</a:t>
            </a:r>
          </a:p>
          <a:p>
            <a:pPr lvl="1"/>
            <a:r>
              <a:rPr lang="en-US" dirty="0" smtClean="0"/>
              <a:t>Glass curtain wall on south face and southern portions of east &amp; west face</a:t>
            </a:r>
          </a:p>
          <a:p>
            <a:pPr lvl="1"/>
            <a:r>
              <a:rPr lang="en-US" dirty="0" smtClean="0"/>
              <a:t>Brick with curtain wall windows on remainder of east &amp; west and north face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(16) SCU’s – two per floor</a:t>
            </a:r>
          </a:p>
          <a:p>
            <a:pPr lvl="2"/>
            <a:r>
              <a:rPr lang="en-US" dirty="0" smtClean="0"/>
              <a:t>(2) 36 ton units</a:t>
            </a:r>
          </a:p>
          <a:p>
            <a:pPr lvl="2"/>
            <a:r>
              <a:rPr lang="en-US" dirty="0" smtClean="0"/>
              <a:t>(14) 50 ton units</a:t>
            </a:r>
          </a:p>
          <a:p>
            <a:pPr lvl="1"/>
            <a:r>
              <a:rPr lang="en-US" dirty="0" smtClean="0"/>
              <a:t>24,000 CFM per unit</a:t>
            </a:r>
          </a:p>
          <a:p>
            <a:pPr lvl="1"/>
            <a:r>
              <a:rPr lang="en-US" dirty="0" smtClean="0"/>
              <a:t>Under floor ductwork distribution system</a:t>
            </a:r>
          </a:p>
          <a:p>
            <a:pPr lvl="1"/>
            <a:r>
              <a:rPr lang="en-US" dirty="0" smtClean="0"/>
              <a:t>(2) energy recovery units</a:t>
            </a:r>
          </a:p>
          <a:p>
            <a:pPr lvl="1"/>
            <a:r>
              <a:rPr lang="en-US" dirty="0" smtClean="0"/>
              <a:t>(3) cooling towers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Building Systems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Building Systems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Construction industry only one that is becoming less efficient</a:t>
            </a:r>
          </a:p>
          <a:p>
            <a:pPr lvl="1"/>
            <a:r>
              <a:rPr lang="en-US" dirty="0" smtClean="0"/>
              <a:t>30% of projects do not make schedule or budget</a:t>
            </a:r>
          </a:p>
          <a:p>
            <a:pPr lvl="1"/>
            <a:r>
              <a:rPr lang="en-US" dirty="0" smtClean="0"/>
              <a:t>92% of owners say drawings not sufficient for construction</a:t>
            </a:r>
          </a:p>
          <a:p>
            <a:pPr lvl="1"/>
            <a:r>
              <a:rPr lang="en-US" dirty="0" smtClean="0"/>
              <a:t>Estimated 37% of materials are wasted</a:t>
            </a:r>
          </a:p>
          <a:p>
            <a:pPr lvl="1"/>
            <a:r>
              <a:rPr lang="en-US" dirty="0" smtClean="0"/>
              <a:t>Estimated 37% of project cost is non-value added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“Imagine, getting the building you wanted, at the price you were promised, on the day you were promised it.”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Tocci</a:t>
            </a:r>
            <a:r>
              <a:rPr lang="en-US" dirty="0" smtClean="0"/>
              <a:t> Sr., CEO of </a:t>
            </a:r>
            <a:r>
              <a:rPr lang="en-US" dirty="0" err="1" smtClean="0"/>
              <a:t>Tocci</a:t>
            </a:r>
            <a:r>
              <a:rPr lang="en-US" dirty="0" smtClean="0"/>
              <a:t> Building Companies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Introduce IPD as solution for issues plaguing industry</a:t>
            </a:r>
          </a:p>
          <a:p>
            <a:pPr lvl="1"/>
            <a:r>
              <a:rPr lang="en-US" dirty="0" smtClean="0"/>
              <a:t>Show benefits of IPD on Thames St. Wharf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Integrated Project Delivery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5"/>
          </p:nvPr>
        </p:nvPicPr>
        <p:blipFill>
          <a:blip r:embed="rId2" cstate="print"/>
          <a:srcRect l="387" t="9451" r="59135" b="15600"/>
          <a:stretch>
            <a:fillRect/>
          </a:stretch>
        </p:blipFill>
        <p:spPr bwMode="auto">
          <a:xfrm>
            <a:off x="19888200" y="990600"/>
            <a:ext cx="62759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888200" y="5638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Kenig</a:t>
            </a:r>
            <a:r>
              <a:rPr lang="en-US" dirty="0" smtClean="0"/>
              <a:t>, </a:t>
            </a:r>
            <a:r>
              <a:rPr lang="en-US" dirty="0" err="1" smtClean="0"/>
              <a:t>Tocci</a:t>
            </a:r>
            <a:r>
              <a:rPr lang="en-US" dirty="0" smtClean="0"/>
              <a:t>, &amp; Frey,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Project team members work against each other</a:t>
            </a:r>
          </a:p>
          <a:p>
            <a:pPr lvl="1"/>
            <a:r>
              <a:rPr lang="en-US" dirty="0" smtClean="0"/>
              <a:t>Play the “blame game” instead of solving problems</a:t>
            </a:r>
          </a:p>
          <a:p>
            <a:r>
              <a:rPr lang="en-US" dirty="0" smtClean="0"/>
              <a:t>Concern over own profits rather than success of project</a:t>
            </a:r>
          </a:p>
          <a:p>
            <a:r>
              <a:rPr lang="en-US" dirty="0" smtClean="0"/>
              <a:t>Non-collaborative design process doesn’t allow for best product</a:t>
            </a:r>
          </a:p>
          <a:p>
            <a:pPr lvl="1"/>
            <a:r>
              <a:rPr lang="en-US" dirty="0" smtClean="0"/>
              <a:t>Some of the best ideas are left out because they are introduced to late</a:t>
            </a:r>
          </a:p>
          <a:p>
            <a:r>
              <a:rPr lang="en-US" dirty="0" smtClean="0"/>
              <a:t>Design takes longer than needed due to re-work</a:t>
            </a:r>
          </a:p>
          <a:p>
            <a:r>
              <a:rPr lang="en-US" dirty="0" smtClean="0"/>
              <a:t>Money is made on change orders</a:t>
            </a:r>
          </a:p>
          <a:p>
            <a:r>
              <a:rPr lang="en-US" dirty="0" smtClean="0"/>
              <a:t>Idea of best product for lowest price does not lead to success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Drawbacks of Design-Bid-Build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Contracting</a:t>
            </a:r>
          </a:p>
          <a:p>
            <a:pPr lvl="1"/>
            <a:r>
              <a:rPr lang="en-US" dirty="0" smtClean="0"/>
              <a:t>All project team members sign one contract</a:t>
            </a:r>
          </a:p>
          <a:p>
            <a:pPr lvl="2"/>
            <a:r>
              <a:rPr lang="en-US" dirty="0" smtClean="0"/>
              <a:t>Aligns the goals of all team members – project success is biggest priority</a:t>
            </a:r>
          </a:p>
          <a:p>
            <a:pPr lvl="2"/>
            <a:r>
              <a:rPr lang="en-US" dirty="0" smtClean="0"/>
              <a:t>Signed at the very beginning of design</a:t>
            </a:r>
          </a:p>
          <a:p>
            <a:pPr lvl="2"/>
            <a:r>
              <a:rPr lang="en-US" dirty="0" smtClean="0"/>
              <a:t>Engineers and subcontractors sign adjoining agreements</a:t>
            </a:r>
          </a:p>
          <a:p>
            <a:pPr lvl="1"/>
            <a:r>
              <a:rPr lang="en-US" dirty="0" smtClean="0"/>
              <a:t>Target cost contract not GMP</a:t>
            </a:r>
          </a:p>
          <a:p>
            <a:pPr lvl="1"/>
            <a:r>
              <a:rPr lang="en-US" dirty="0" smtClean="0"/>
              <a:t>Shared risk: if one party loses, all lose</a:t>
            </a:r>
          </a:p>
          <a:p>
            <a:pPr lvl="1"/>
            <a:r>
              <a:rPr lang="en-US" dirty="0" smtClean="0"/>
              <a:t>Shared reward: any savings from target cost are split among team members by their risk allocation</a:t>
            </a:r>
          </a:p>
          <a:p>
            <a:pPr lvl="1"/>
            <a:r>
              <a:rPr lang="en-US" dirty="0" smtClean="0"/>
              <a:t>No litigation clause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5"/>
          </p:nvPr>
        </p:nvGraphicFramePr>
        <p:xfrm>
          <a:off x="18821400" y="10668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Integrated Project Delivery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DBB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Continuous estimates refine the cost of the project</a:t>
            </a:r>
          </a:p>
          <a:p>
            <a:r>
              <a:rPr lang="en-US" dirty="0" smtClean="0"/>
              <a:t>Savings are realized early on and can be put back into project</a:t>
            </a:r>
          </a:p>
          <a:p>
            <a:r>
              <a:rPr lang="en-US" dirty="0" smtClean="0"/>
              <a:t>Decisions are made earlier where they have more influence on cost</a:t>
            </a:r>
          </a:p>
          <a:p>
            <a:r>
              <a:rPr lang="en-US" dirty="0" smtClean="0"/>
              <a:t>Contingency is able to be reduced because actual costs are known earlier</a:t>
            </a:r>
          </a:p>
          <a:p>
            <a:r>
              <a:rPr lang="en-US" dirty="0" smtClean="0"/>
              <a:t>Not the “cheaper” option but a more value added option</a:t>
            </a:r>
          </a:p>
          <a:p>
            <a:r>
              <a:rPr lang="en-US" dirty="0" smtClean="0"/>
              <a:t>Autodesk HQ was able to add 7.5% of base budget in improvements without raising cost of the project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Architectural Engineering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C. Christopher Bell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Thames St. Wharf Office Building </a:t>
            </a:r>
            <a:r>
              <a:rPr lang="en-US" smtClean="0"/>
              <a:t>		</a:t>
            </a:r>
            <a:r>
              <a:rPr lang="en-US" smtClean="0">
                <a:solidFill>
                  <a:schemeClr val="bg1"/>
                </a:solidFill>
              </a:rPr>
              <a:t>Construction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The Pennsylvania State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Project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Integrated Project Delivery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Goals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Drawbacks of DBB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DBB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</a:rPr>
              <a:t>Overview of IPD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IPD for TSW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Façade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Mechanical System Redesign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MAE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Conclusions &amp; Recommendations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Acknowledgements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Design schedule able to be reduced</a:t>
            </a:r>
          </a:p>
          <a:p>
            <a:pPr lvl="1"/>
            <a:r>
              <a:rPr lang="en-US" dirty="0" smtClean="0"/>
              <a:t>Elimination of rework </a:t>
            </a:r>
          </a:p>
          <a:p>
            <a:pPr lvl="1"/>
            <a:r>
              <a:rPr lang="en-US" dirty="0" smtClean="0"/>
              <a:t>Entire design done at the same time instead of in stages</a:t>
            </a:r>
          </a:p>
          <a:p>
            <a:pPr lvl="1"/>
            <a:r>
              <a:rPr lang="en-US" dirty="0" smtClean="0"/>
              <a:t>CD phase shortened because project already fully designed and coordinated</a:t>
            </a:r>
          </a:p>
          <a:p>
            <a:pPr lvl="2"/>
            <a:r>
              <a:rPr lang="en-US" dirty="0" smtClean="0"/>
              <a:t>CD phase is to show how project will be built, not to refine design</a:t>
            </a:r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Subcontractor familiarity allows them to work faster</a:t>
            </a:r>
          </a:p>
          <a:p>
            <a:pPr lvl="1"/>
            <a:r>
              <a:rPr lang="en-US" dirty="0" smtClean="0"/>
              <a:t>Building already coordinated so don’t have to stop work to make decisions</a:t>
            </a:r>
          </a:p>
          <a:p>
            <a:pPr lvl="1"/>
            <a:r>
              <a:rPr lang="en-US" dirty="0" smtClean="0"/>
              <a:t>When issues come up emphasis on fixing it rather than who is going to pay for it</a:t>
            </a:r>
          </a:p>
          <a:p>
            <a:pPr lvl="1"/>
            <a:r>
              <a:rPr lang="en-US" dirty="0" smtClean="0"/>
              <a:t>Better able to prefab systems</a:t>
            </a:r>
          </a:p>
          <a:p>
            <a:pPr lvl="1"/>
            <a:r>
              <a:rPr lang="en-US" dirty="0" smtClean="0"/>
              <a:t>Long lead items are able to be ordered sooner</a:t>
            </a:r>
          </a:p>
          <a:p>
            <a:pPr lvl="2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/>
          <a:srcRect l="58716" t="53374" r="7824" b="16318"/>
          <a:stretch>
            <a:fillRect/>
          </a:stretch>
        </p:blipFill>
        <p:spPr bwMode="auto">
          <a:xfrm>
            <a:off x="19583400" y="3733800"/>
            <a:ext cx="68397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8750" t="13281" r="7813" b="47656"/>
          <a:stretch>
            <a:fillRect/>
          </a:stretch>
        </p:blipFill>
        <p:spPr bwMode="auto">
          <a:xfrm>
            <a:off x="19583400" y="381000"/>
            <a:ext cx="6858000" cy="320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5834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AIA: IPD A Working Definition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2295</Words>
  <Application>Microsoft Office PowerPoint</Application>
  <PresentationFormat>Custom</PresentationFormat>
  <Paragraphs>610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ccb5018</dc:creator>
  <cp:lastModifiedBy>ccb5018</cp:lastModifiedBy>
  <cp:revision>104</cp:revision>
  <dcterms:created xsi:type="dcterms:W3CDTF">2010-03-25T21:06:12Z</dcterms:created>
  <dcterms:modified xsi:type="dcterms:W3CDTF">2010-04-26T14:01:35Z</dcterms:modified>
</cp:coreProperties>
</file>